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Roboto Condensed" panose="02000000000000000000" pitchFamily="2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6790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Login Anomaly Detection - Splunk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Splunk Build-a-thon 2025 Hackathon Project</a:t>
            </a:r>
            <a:endParaRPr lang="en-US" sz="1750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50CEC40A-278D-EA15-DF35-3F6F69C521BE}"/>
              </a:ext>
            </a:extLst>
          </p:cNvPr>
          <p:cNvSpPr/>
          <p:nvPr/>
        </p:nvSpPr>
        <p:spPr>
          <a:xfrm rot="16200000">
            <a:off x="11876049" y="5488350"/>
            <a:ext cx="2631688" cy="2877015"/>
          </a:xfrm>
          <a:prstGeom prst="rtTriangle">
            <a:avLst/>
          </a:prstGeom>
          <a:solidFill>
            <a:schemeClr val="bg2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3240"/>
            <a:ext cx="97264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Impact &amp; Value Proposition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75648"/>
            <a:ext cx="6407944" cy="1306949"/>
          </a:xfrm>
          <a:prstGeom prst="roundRect">
            <a:avLst>
              <a:gd name="adj" fmla="val 260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502462"/>
            <a:ext cx="50667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Prevent Brute-Force Attacks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992880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Stop unauthorized access attempts proactively.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3275648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655362" y="3502462"/>
            <a:ext cx="46461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Detect Account Takeovers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992880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Identify and respond to compromised accounts instantly.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7944" cy="1306949"/>
          </a:xfrm>
          <a:prstGeom prst="roundRect">
            <a:avLst>
              <a:gd name="adj" fmla="val 260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5036225"/>
            <a:ext cx="52987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Simplify Audits &amp; Compliance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526643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Provide clear, detailed logs for regulatory requirements.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809411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655362" y="5036225"/>
            <a:ext cx="43798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Empower Security Teams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526643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Reduce manual workload, allowing focus on critical threats.</a:t>
            </a:r>
            <a:endParaRPr lang="en-US" sz="1750" dirty="0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70A78592-CC15-2337-88DC-E23E7F1CA151}"/>
              </a:ext>
            </a:extLst>
          </p:cNvPr>
          <p:cNvSpPr/>
          <p:nvPr/>
        </p:nvSpPr>
        <p:spPr>
          <a:xfrm rot="16200000">
            <a:off x="11876049" y="5488350"/>
            <a:ext cx="2631688" cy="2877015"/>
          </a:xfrm>
          <a:prstGeom prst="rt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2001"/>
            <a:ext cx="94248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                Thanks for reviewing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70942"/>
            <a:ext cx="10668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          secure every login with us!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8198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37936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  GitHub: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https://github.com/srinivas0307/Login-Anomaly-Detection-App                                                           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  </a:t>
            </a: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Emails: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                                                                                     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• Srinivas: srinivasbilluri2005@gmail.com                                                            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• Chaitanya Lahari: gurramlahari84@gmail.com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1446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3C505A5F-5255-D377-222F-6EBEBFB6F747}"/>
              </a:ext>
            </a:extLst>
          </p:cNvPr>
          <p:cNvSpPr/>
          <p:nvPr/>
        </p:nvSpPr>
        <p:spPr>
          <a:xfrm rot="16200000">
            <a:off x="11876049" y="5488350"/>
            <a:ext cx="2631688" cy="2877015"/>
          </a:xfrm>
          <a:prstGeom prst="rt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8698"/>
            <a:ext cx="7556421" cy="489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Real-time Login Monitoring with Splunk MLTK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62399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Detecting unusual logins in real-time, built by CyberSentinels.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68580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Team: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Srinivas &amp; Chaitanya Lahari (CyberSentinels)</a:t>
            </a:r>
            <a:endParaRPr lang="en-US" sz="1750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7DE317BF-74A1-3A99-6C87-86706A83CCEA}"/>
              </a:ext>
            </a:extLst>
          </p:cNvPr>
          <p:cNvSpPr/>
          <p:nvPr/>
        </p:nvSpPr>
        <p:spPr>
          <a:xfrm rot="16200000">
            <a:off x="11876049" y="5488350"/>
            <a:ext cx="2631688" cy="2877015"/>
          </a:xfrm>
          <a:prstGeom prst="rt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00300"/>
            <a:ext cx="127665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Challenge: Overlooking Threats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627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Traditional security rules often miss sophisticated login attacks.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8076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78860" y="422326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4258628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Stealthy Brute-Force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510337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Blends in with normal traffic, bypassing simple thresholds.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418076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5320963" y="422326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973008" y="4258628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Undetected Impossible Travel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973008" y="510337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Geographically improbable logins within minutes go unnoticed.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77995" y="418076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763065" y="422326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0415111" y="4258628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Delayed Failure Spikes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415111" y="510337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Sudden surges in login failures aren't flagged promptly.</a:t>
            </a:r>
            <a:endParaRPr lang="en-US" sz="1750" dirty="0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48BE33B-376E-3218-B336-B2899C5A18DA}"/>
              </a:ext>
            </a:extLst>
          </p:cNvPr>
          <p:cNvSpPr/>
          <p:nvPr/>
        </p:nvSpPr>
        <p:spPr>
          <a:xfrm rot="16200000">
            <a:off x="11876049" y="5488350"/>
            <a:ext cx="2631688" cy="2877015"/>
          </a:xfrm>
          <a:prstGeom prst="rt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165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Our Mission: Automated Anomaly Detection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99252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4" name="Shape 2"/>
          <p:cNvSpPr/>
          <p:nvPr/>
        </p:nvSpPr>
        <p:spPr>
          <a:xfrm>
            <a:off x="2551688" y="36828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8CAC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852982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4589978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Automatic Identification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543472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Proactively spot malicious login attempts without manual review.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99252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9" name="Shape 6"/>
          <p:cNvSpPr/>
          <p:nvPr/>
        </p:nvSpPr>
        <p:spPr>
          <a:xfrm>
            <a:off x="6974860" y="36828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8CAC1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852982"/>
            <a:ext cx="272177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4256" y="4589978"/>
            <a:ext cx="3103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Immediate Alerts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74256" y="50803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Notify security teams instantly to enable rapid response.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99252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14" name="Shape 10"/>
          <p:cNvSpPr/>
          <p:nvPr/>
        </p:nvSpPr>
        <p:spPr>
          <a:xfrm>
            <a:off x="11398032" y="36828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8CAC1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852982"/>
            <a:ext cx="272177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7427" y="4589978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Clear Visualizations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97427" y="543472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Present actionable insights on intuitive dashboards.</a:t>
            </a:r>
            <a:endParaRPr lang="en-US" sz="1750" dirty="0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91F43011-BBAB-FB0F-1E11-441B11652565}"/>
              </a:ext>
            </a:extLst>
          </p:cNvPr>
          <p:cNvSpPr/>
          <p:nvPr/>
        </p:nvSpPr>
        <p:spPr>
          <a:xfrm rot="16200000">
            <a:off x="11876049" y="5488350"/>
            <a:ext cx="2631688" cy="2877015"/>
          </a:xfrm>
          <a:prstGeom prst="rt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559" y="518993"/>
            <a:ext cx="12051744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Five-Step Anomaly Detection Process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60559" y="1486138"/>
            <a:ext cx="188714" cy="1132403"/>
          </a:xfrm>
          <a:prstGeom prst="roundRect">
            <a:avLst>
              <a:gd name="adj" fmla="val 15002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1037987" y="1674852"/>
            <a:ext cx="2359223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Ingestion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037987" y="2082998"/>
            <a:ext cx="1293185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Raw login records are loaded from CSV for processing.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943570" y="2759988"/>
            <a:ext cx="188714" cy="1132403"/>
          </a:xfrm>
          <a:prstGeom prst="roundRect">
            <a:avLst>
              <a:gd name="adj" fmla="val 15002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320998" y="2948702"/>
            <a:ext cx="3055858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320998" y="3356848"/>
            <a:ext cx="1264884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Login data transforms into quantifiable metrics.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226701" y="4033838"/>
            <a:ext cx="188714" cy="1132403"/>
          </a:xfrm>
          <a:prstGeom prst="roundRect">
            <a:avLst>
              <a:gd name="adj" fmla="val 15002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604129" y="4222552"/>
            <a:ext cx="341935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Behavioral Clustering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604129" y="4630698"/>
            <a:ext cx="1236571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Machine learning groups similar login patterns.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1509832" y="5307687"/>
            <a:ext cx="188714" cy="1132403"/>
          </a:xfrm>
          <a:prstGeom prst="roundRect">
            <a:avLst>
              <a:gd name="adj" fmla="val 15002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887260" y="5496401"/>
            <a:ext cx="279201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Real-time Alerting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887260" y="5904548"/>
            <a:ext cx="1208258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Suspicious clusters and impossible travel trigger immediate alerts.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1226701" y="6581537"/>
            <a:ext cx="188714" cy="1132403"/>
          </a:xfrm>
          <a:prstGeom prst="roundRect">
            <a:avLst>
              <a:gd name="adj" fmla="val 15002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604129" y="6770251"/>
            <a:ext cx="3487817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Interactive Dashboard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604129" y="7178397"/>
            <a:ext cx="1236571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Results displayed for quick security team review.</a:t>
            </a:r>
            <a:endParaRPr lang="en-US" sz="1450" dirty="0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FC65D482-0BAE-7066-7374-46A0C51F74B4}"/>
              </a:ext>
            </a:extLst>
          </p:cNvPr>
          <p:cNvSpPr/>
          <p:nvPr/>
        </p:nvSpPr>
        <p:spPr>
          <a:xfrm rot="16200000">
            <a:off x="11876049" y="5488350"/>
            <a:ext cx="2631688" cy="2877015"/>
          </a:xfrm>
          <a:prstGeom prst="rt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3831"/>
            <a:ext cx="86872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Key Behavioral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862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We analyze four crucial metrics for each user's login activity.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04292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868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Login Hour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358640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Time of day the login occurred.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904292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868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Failure Ratio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4358640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Proportion of failed attempts per session.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88518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2524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Total Logins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74286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Overall login attempts within a specific session.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288518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2524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Unique IP Count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742867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Number of distinct IP addresses used rapidly.</a:t>
            </a:r>
            <a:endParaRPr lang="en-US" sz="1750" dirty="0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BC1A286B-5EA1-A775-0E37-D778CF60E99A}"/>
              </a:ext>
            </a:extLst>
          </p:cNvPr>
          <p:cNvSpPr/>
          <p:nvPr/>
        </p:nvSpPr>
        <p:spPr>
          <a:xfrm rot="16200000">
            <a:off x="11876049" y="5488350"/>
            <a:ext cx="2631688" cy="2877015"/>
          </a:xfrm>
          <a:prstGeom prst="rt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67954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Identifying Anomalous Clusters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Our system groups all login behaviors into distinct clusters. One particular cluster consistently highlights anomalous activity.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5513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It exhibits a high frequency of login failures.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95346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Multiple unique IP addresses are observed within a short timeframe.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468886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"suspicious" group, designated as </a:t>
            </a:r>
            <a:r>
              <a:rPr lang="en-US" sz="16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Cluster 0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, flags potential attackers by deviating significantly from normal user patterns.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421" y="1320522"/>
            <a:ext cx="5639916" cy="5347907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D4EF5B2D-AEDD-23A3-FEEC-339A194C1893}"/>
              </a:ext>
            </a:extLst>
          </p:cNvPr>
          <p:cNvSpPr/>
          <p:nvPr/>
        </p:nvSpPr>
        <p:spPr>
          <a:xfrm rot="16200000">
            <a:off x="11876049" y="5488350"/>
            <a:ext cx="2631688" cy="2877015"/>
          </a:xfrm>
          <a:prstGeom prst="rt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2709"/>
            <a:ext cx="103836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Automated Alert Mechanisms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851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Two types of alerts provide immediate notification of unusual activity.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299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1. Cluster Alert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3111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Trigger: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Login falls into the suspicious Cluster 0.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533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Response: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Email notification sent, event marked on dashboard.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371380"/>
            <a:ext cx="6244709" cy="2517458"/>
          </a:xfrm>
          <a:prstGeom prst="roundRect">
            <a:avLst>
              <a:gd name="adj" fmla="val 1352"/>
            </a:avLst>
          </a:prstGeom>
          <a:solidFill>
            <a:srgbClr val="E7E7E4"/>
          </a:solidFill>
          <a:ln/>
        </p:spPr>
      </p:sp>
      <p:sp>
        <p:nvSpPr>
          <p:cNvPr id="8" name="Shape 6"/>
          <p:cNvSpPr/>
          <p:nvPr/>
        </p:nvSpPr>
        <p:spPr>
          <a:xfrm>
            <a:off x="782479" y="4371380"/>
            <a:ext cx="6267331" cy="2517458"/>
          </a:xfrm>
          <a:prstGeom prst="roundRect">
            <a:avLst>
              <a:gd name="adj" fmla="val 1352"/>
            </a:avLst>
          </a:prstGeom>
          <a:solidFill>
            <a:srgbClr val="E7E7E4"/>
          </a:solidFill>
          <a:ln/>
        </p:spPr>
      </p:sp>
      <p:sp>
        <p:nvSpPr>
          <p:cNvPr id="9" name="Text 7"/>
          <p:cNvSpPr/>
          <p:nvPr/>
        </p:nvSpPr>
        <p:spPr>
          <a:xfrm>
            <a:off x="1009293" y="4541401"/>
            <a:ext cx="5813703" cy="2829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index=main </a:t>
            </a:r>
            <a:r>
              <a:rPr lang="en-US" sz="175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sourcetype</a:t>
            </a:r>
            <a:r>
              <a:rPr lang="en-US" sz="175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="csv"| eval </a:t>
            </a:r>
            <a:r>
              <a:rPr lang="en-US" sz="175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login_hour</a:t>
            </a:r>
            <a:r>
              <a:rPr lang="en-US" sz="175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75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tonumber</a:t>
            </a:r>
            <a:r>
              <a:rPr lang="en-US" sz="175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75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strftime</a:t>
            </a:r>
            <a:r>
              <a:rPr lang="en-US" sz="175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(_time, "%H"))| stats count as </a:t>
            </a:r>
            <a:r>
              <a:rPr lang="en-US" sz="175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total_logins</a:t>
            </a:r>
            <a:r>
              <a:rPr lang="en-US" sz="175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       sum(eval(action="failure")) as failures        by user, </a:t>
            </a:r>
            <a:r>
              <a:rPr lang="en-US" sz="175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login_hour</a:t>
            </a:r>
            <a:r>
              <a:rPr lang="en-US" sz="175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| eval </a:t>
            </a:r>
            <a:r>
              <a:rPr lang="en-US" sz="175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failure_ratio</a:t>
            </a:r>
            <a:r>
              <a:rPr lang="en-US" sz="175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failures / </a:t>
            </a:r>
            <a:r>
              <a:rPr lang="en-US" sz="175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total_logins</a:t>
            </a:r>
            <a:r>
              <a:rPr lang="en-US" sz="175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| apply </a:t>
            </a:r>
            <a:r>
              <a:rPr lang="en-US" sz="175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login_anomaly_kmeans_model</a:t>
            </a:r>
            <a:r>
              <a:rPr lang="en-US" sz="175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| where cluster = 0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729984"/>
            <a:ext cx="4584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2. Impossible Travel Alert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31112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Trigger: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Same user logs in from two distant countries within 60 seconds.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1162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Response: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Event tagged as "Impossible Travel" on dashboard.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599521" y="4734282"/>
            <a:ext cx="6244709" cy="2517458"/>
          </a:xfrm>
          <a:prstGeom prst="roundRect">
            <a:avLst>
              <a:gd name="adj" fmla="val 1352"/>
            </a:avLst>
          </a:prstGeom>
          <a:solidFill>
            <a:srgbClr val="E7E7E4"/>
          </a:solidFill>
          <a:ln/>
        </p:spPr>
      </p:sp>
      <p:sp>
        <p:nvSpPr>
          <p:cNvPr id="14" name="Shape 12"/>
          <p:cNvSpPr/>
          <p:nvPr/>
        </p:nvSpPr>
        <p:spPr>
          <a:xfrm>
            <a:off x="7588210" y="4734282"/>
            <a:ext cx="6267331" cy="2517458"/>
          </a:xfrm>
          <a:prstGeom prst="roundRect">
            <a:avLst>
              <a:gd name="adj" fmla="val 1352"/>
            </a:avLst>
          </a:prstGeom>
          <a:solidFill>
            <a:srgbClr val="E7E7E4"/>
          </a:solidFill>
          <a:ln/>
        </p:spPr>
      </p:sp>
      <p:sp>
        <p:nvSpPr>
          <p:cNvPr id="15" name="Text 13"/>
          <p:cNvSpPr/>
          <p:nvPr/>
        </p:nvSpPr>
        <p:spPr>
          <a:xfrm>
            <a:off x="7815024" y="4904303"/>
            <a:ext cx="581370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highlight>
                  <a:srgbClr val="E7E7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| </a:t>
            </a:r>
            <a:r>
              <a:rPr lang="en-US" sz="1750" dirty="0" err="1">
                <a:solidFill>
                  <a:srgbClr val="55575A"/>
                </a:solidFill>
                <a:highlight>
                  <a:srgbClr val="E7E7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inputlookup</a:t>
            </a:r>
            <a:r>
              <a:rPr lang="en-US" sz="1750" dirty="0">
                <a:solidFill>
                  <a:srgbClr val="55575A"/>
                </a:solidFill>
                <a:highlight>
                  <a:srgbClr val="E7E7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synthetic_auth_logs.csv | sort user, _time | </a:t>
            </a:r>
            <a:r>
              <a:rPr lang="en-US" sz="1750" dirty="0" err="1">
                <a:solidFill>
                  <a:srgbClr val="55575A"/>
                </a:solidFill>
                <a:highlight>
                  <a:srgbClr val="E7E7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streamstats</a:t>
            </a:r>
            <a:r>
              <a:rPr lang="en-US" sz="1750" dirty="0">
                <a:solidFill>
                  <a:srgbClr val="55575A"/>
                </a:solidFill>
                <a:highlight>
                  <a:srgbClr val="E7E7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window=1 last(country) AS </a:t>
            </a:r>
            <a:r>
              <a:rPr lang="en-US" sz="1750" dirty="0" err="1">
                <a:solidFill>
                  <a:srgbClr val="55575A"/>
                </a:solidFill>
                <a:highlight>
                  <a:srgbClr val="E7E7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prev_country</a:t>
            </a:r>
            <a:r>
              <a:rPr lang="en-US" sz="1750" dirty="0">
                <a:solidFill>
                  <a:srgbClr val="55575A"/>
                </a:solidFill>
                <a:highlight>
                  <a:srgbClr val="E7E7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last(_time) AS </a:t>
            </a:r>
            <a:r>
              <a:rPr lang="en-US" sz="1750" dirty="0" err="1">
                <a:solidFill>
                  <a:srgbClr val="55575A"/>
                </a:solidFill>
                <a:highlight>
                  <a:srgbClr val="E7E7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prev_time</a:t>
            </a:r>
            <a:r>
              <a:rPr lang="en-US" sz="1750" dirty="0">
                <a:solidFill>
                  <a:srgbClr val="55575A"/>
                </a:solidFill>
                <a:highlight>
                  <a:srgbClr val="E7E7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BY user | eval </a:t>
            </a:r>
            <a:r>
              <a:rPr lang="en-US" sz="1750" dirty="0" err="1">
                <a:solidFill>
                  <a:srgbClr val="55575A"/>
                </a:solidFill>
                <a:highlight>
                  <a:srgbClr val="E7E7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diff_seconds</a:t>
            </a:r>
            <a:r>
              <a:rPr lang="en-US" sz="1750" dirty="0">
                <a:solidFill>
                  <a:srgbClr val="55575A"/>
                </a:solidFill>
                <a:highlight>
                  <a:srgbClr val="E7E7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=_time - </a:t>
            </a:r>
            <a:r>
              <a:rPr lang="en-US" sz="1750" dirty="0" err="1">
                <a:solidFill>
                  <a:srgbClr val="55575A"/>
                </a:solidFill>
                <a:highlight>
                  <a:srgbClr val="E7E7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prev_time</a:t>
            </a:r>
            <a:r>
              <a:rPr lang="en-US" sz="1750" dirty="0">
                <a:solidFill>
                  <a:srgbClr val="55575A"/>
                </a:solidFill>
                <a:highlight>
                  <a:srgbClr val="E7E7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| where country!=</a:t>
            </a:r>
            <a:r>
              <a:rPr lang="en-US" sz="1750" dirty="0" err="1">
                <a:solidFill>
                  <a:srgbClr val="55575A"/>
                </a:solidFill>
                <a:highlight>
                  <a:srgbClr val="E7E7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prev_country</a:t>
            </a:r>
            <a:r>
              <a:rPr lang="en-US" sz="1750" dirty="0">
                <a:solidFill>
                  <a:srgbClr val="55575A"/>
                </a:solidFill>
                <a:highlight>
                  <a:srgbClr val="E7E7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AND </a:t>
            </a:r>
            <a:r>
              <a:rPr lang="en-US" sz="1750" dirty="0" err="1">
                <a:solidFill>
                  <a:srgbClr val="55575A"/>
                </a:solidFill>
                <a:highlight>
                  <a:srgbClr val="E7E7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diff_seconds</a:t>
            </a:r>
            <a:r>
              <a:rPr lang="en-US" sz="1750" dirty="0">
                <a:solidFill>
                  <a:srgbClr val="55575A"/>
                </a:solidFill>
                <a:highlight>
                  <a:srgbClr val="E7E7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&lt;60 | eval alert="Impossible Travel"</a:t>
            </a:r>
            <a:endParaRPr lang="en-US" sz="1750" dirty="0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1CEE1AAF-D292-1F49-5335-62C5CA90CD2D}"/>
              </a:ext>
            </a:extLst>
          </p:cNvPr>
          <p:cNvSpPr/>
          <p:nvPr/>
        </p:nvSpPr>
        <p:spPr>
          <a:xfrm rot="16200000">
            <a:off x="11876049" y="5488350"/>
            <a:ext cx="2631688" cy="2877015"/>
          </a:xfrm>
          <a:prstGeom prst="rt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489" y="561856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Intuitive Live Dashboard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1489" y="2145149"/>
            <a:ext cx="771382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Our dashboard provides seven panels for comprehensive, real-time insights.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01489" y="2906078"/>
            <a:ext cx="2211586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1. Activity Over Time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01489" y="3748802"/>
            <a:ext cx="2211586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Visualizes success and failure rates.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01489" y="4606766"/>
            <a:ext cx="2211586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2. Top Users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201489" y="5130284"/>
            <a:ext cx="2211586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Identifies most active users.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01489" y="5988248"/>
            <a:ext cx="2211586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3. Hourly Heatmap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201489" y="6830973"/>
            <a:ext cx="2211586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Highlights peak login hours.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919091" y="2906078"/>
            <a:ext cx="2211586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4. Cluster View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919091" y="3748802"/>
            <a:ext cx="2211586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Compares suspicious vs. normal logins.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919091" y="4606766"/>
            <a:ext cx="2211586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5. Failure Scatter Plot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919091" y="5449491"/>
            <a:ext cx="2211586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Maps users with high failure rates.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1636693" y="2906078"/>
            <a:ext cx="2293739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6. Alert Trends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1636693" y="3748802"/>
            <a:ext cx="2293739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Shows how alerts change over time.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1636693" y="4606766"/>
            <a:ext cx="2293739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7. High-Risk Users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1636693" y="5449491"/>
            <a:ext cx="2293739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Lists flagged users in a detailed table.</a:t>
            </a:r>
            <a:endParaRPr lang="en-US" sz="160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4185F903-C42C-D37D-B5F7-76A96B6C2DBC}"/>
              </a:ext>
            </a:extLst>
          </p:cNvPr>
          <p:cNvSpPr/>
          <p:nvPr/>
        </p:nvSpPr>
        <p:spPr>
          <a:xfrm rot="16200000">
            <a:off x="11876049" y="5488350"/>
            <a:ext cx="2631688" cy="2877015"/>
          </a:xfrm>
          <a:prstGeom prst="rt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700</Words>
  <Application>Microsoft Office PowerPoint</Application>
  <PresentationFormat>Custom</PresentationFormat>
  <Paragraphs>101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GURRAM LAHARI</cp:lastModifiedBy>
  <cp:revision>4</cp:revision>
  <dcterms:created xsi:type="dcterms:W3CDTF">2025-07-11T17:46:17Z</dcterms:created>
  <dcterms:modified xsi:type="dcterms:W3CDTF">2025-07-22T17:53:06Z</dcterms:modified>
</cp:coreProperties>
</file>